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9"/>
  </p:notesMasterIdLst>
  <p:sldIdLst>
    <p:sldId id="271" r:id="rId5"/>
    <p:sldId id="277" r:id="rId6"/>
    <p:sldId id="500" r:id="rId7"/>
    <p:sldId id="501" r:id="rId8"/>
    <p:sldId id="502" r:id="rId9"/>
    <p:sldId id="504" r:id="rId10"/>
    <p:sldId id="509" r:id="rId11"/>
    <p:sldId id="510" r:id="rId12"/>
    <p:sldId id="506" r:id="rId13"/>
    <p:sldId id="507" r:id="rId14"/>
    <p:sldId id="503" r:id="rId15"/>
    <p:sldId id="505" r:id="rId16"/>
    <p:sldId id="508" r:id="rId17"/>
    <p:sldId id="511" r:id="rId18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20"/>
      <p:bold r:id="rId21"/>
    </p:embeddedFont>
    <p:embeddedFont>
      <p:font typeface="Impact" panose="020B0806030902050204" pitchFamily="34" charset="0"/>
      <p:regular r:id="rId22"/>
    </p:embeddedFont>
    <p:embeddedFont>
      <p:font typeface="Segoe Print" panose="02000600000000000000" pitchFamily="2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14.1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2296 85,'-81'-26,"13"3,26 13,1 1,-1 2,0 2,0 2,-1 1,-29 4,20 3,1 2,0 2,0 2,2 3,-18 7,-18 13,2 2,2 5,1 2,3 5,1 2,3 4,-41 41,17-6,4 5,4 3,4 5,-67 106,96-123,3 4,4 1,-2 16,30-56,1 0,4 1,1 1,3 1,2 0,-3 47,12-68,2 1,1-1,1 0,2 0,1 0,1 0,2-1,1 0,2-1,1 0,8 14,7 5,1-1,3-2,2-1,1-1,2-2,11 6,-8-10,2-2,2-2,1-2,1-2,2-2,0-2,2-2,1-2,1-3,11 2,12-1,0-4,1-2,1-4,0-4,0-2,0-5,6-2,27-5,0-5,0-5,-1-4,-2-5,71-30,-106 30,-1-3,-2-4,-1-2,-2-4,-2-2,-1-3,-3-3,35-36,-40 27,-2-3,-3-1,-3-3,-2-2,-3-2,-4-1,-2-2,-4-2,4-19,-12 23,-3-2,-3 0,-3-1,-3-1,-3 0,-4 0,-3-1,-3 0,-3 1,-4-6,1 33,-2 1,-2 1,-2-1,-1 2,-3 0,-12-21,15 36,-3 0,0 1,-1 0,-2 2,-1 0,0 1,-2 2,-1 0,-19-13,11 12,-2 2,0 1,-1 2,-1 1,0 2,-4 1,-13-2,0 2,-2 2,1 3,-6 1,-37 1,-2 5,1 4,0 4,-63 13,-57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0.19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2395 0,'-66'3,"-48"8,33-2,-62 6,-10 8,86-9,1 2,0 4,-24 11,-7 10,3 5,1 3,2 5,-20 19,-12 17,4 6,-66 69,44-26,6 5,-49 75,160-188,2 1,1 1,2 2,1-1,2 2,-7 25,15-36,1 0,1 1,1 0,2 0,0 0,2 1,1-1,1 0,1 1,3 9,4 4,1-1,2 1,2-2,1 0,2 0,4 3,12 17,3 0,3-2,15 15,-18-28,3-1,0-2,3-2,1-2,2-2,1-2,2-1,0-3,2-2,20 6,-13-10,2-2,0-2,1-3,1-3,0-2,1-3,-1-3,1-2,24-4,2-5,0-5,0-3,-2-4,0-3,-1-4,-2-4,79-41,-72 25,-2-3,-2-5,-2-3,-3-3,-3-5,62-64,-72 57,-3-3,-4-2,52-86,-75 100,-2-2,-4-1,-2-2,-3-1,11-47,-27 73,-2 0,-2 0,-1-1,-2 0,-3 1,-1-1,-2 0,-3-9,0 21,-1 0,-2 0,-1 1,-1 0,-2 1,-1 0,-1 1,-2 0,-1 1,-1 1,-8-8,-1 3,-2 1,-1 1,-1 2,-1 1,-2 1,-1 2,0 2,-2 1,0 2,-2 1,0 2,-35-9,17 9,-1 3,0 2,-1 3,0 2,0 3,-1 3,1 2,-54 9,-17 12,0 5,-64 26,-7 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3.90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2126 96,'-4'-2,"-32"-10,0 1,0 2,-1 1,-1 2,-24 0,9 3,1 3,-1 3,-44 7,9 6,1 3,1 5,1 3,-58 28,50-15,3 4,1 4,-27 22,63-34,2 2,1 3,2 2,2 1,-32 42,23-18,4 1,3 3,3 2,4 1,-24 62,42-80,3 2,2 0,2 1,4 0,2 1,2 1,4-1,2 31,5-25,3 1,3-1,3-1,3 1,2-2,4-1,24 53,-9-40,2-2,4-1,3-2,3-3,3-1,8 3,-23-30,2-2,1-2,2-1,2-3,1-1,1-2,1-2,2-3,10 3,-22-13,0-1,1-2,0-2,0-2,1-1,0-1,0-3,1-1,-1-2,1-1,-1-2,0-2,14-4,-4-3,-1-2,-1-2,0-2,-1-3,-2-1,24-16,1-6,-3-2,-1-3,36-39,-33 21,-3-2,-3-3,-3-3,-4-2,-3-2,-3-3,-4-1,22-65,-20 31,-6-2,-4-2,-7-1,-4-1,-6-1,-2-40,-11 64,-4-1,-6-19,-1 55,-3 1,-3 0,-2 1,-4-2,6 27,-3 0,0 1,-3 1,-1 1,-1 0,-24-30,25 41,-1 0,-1 2,-2 1,0 0,-1 2,-1 0,0 2,-2 1,-18-10,13 12,0 1,-1 2,-1 1,0 1,0 2,0 1,-1 2,0 1,1 2,-1 1,-32 4,-12 6,0 3,1 4,1 3,-36 16,-66 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6:56:26.38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2223 0,'0'0,"0"0,0 0,0 0,-4 1,-83 2,1 5,0 3,1 4,0 4,1 3,2 4,0 4,2 3,-74 43,42-12,3 5,3 4,3 6,4 3,-60 67,91-77,3 3,3 3,3 2,4 3,4 2,3 2,-22 63,40-79,4 2,3 0,3 2,4 0,-2 32,14-65,1 1,2-1,1 1,3-1,2 1,1-1,2 0,2-1,2 0,10 21,-4-18,3-1,2-1,2-1,1-2,2 0,13 12,-1-6,2-2,2-2,1-2,47 30,-26-26,2-3,2-2,2-4,1-3,1-3,2-3,74 13,-86-26,0-2,1-3,1-4,-1-2,0-3,0-2,0-4,0-2,-1-4,23-9,-31 6,-1-3,-1-2,-1-2,-1-3,-1-2,-2-2,-1-3,-1-1,-3-2,0-3,25-30,-29 23,-3-2,-1-1,-3-1,-1-3,-4 0,-1-2,16-52,-20 38,-3-2,-3 0,-4-1,-2 0,-4-1,-2-28,-6 16,-3 1,-3-1,-5 1,-3 1,-4 0,-3 1,-4 1,-4 2,-3 1,-4 1,-36-56,29 66,-3 3,-2 1,-4 3,-2 2,-2 3,-3 2,-2 3,-3 3,-1 2,-3 3,-10-1,-106-49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17:06:16.6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1 227,'14'-1,"0"0,0-1,0 0,0-1,12-5,68-27,-48 16,-45 18,17-7,1 1,0 1,0 0,1 1,0 1,0 1,18 0,14 4,33-1,-75-1,0-1,0 1,0-2,-1 1,1-1,0-1,2-1,-4 2,1 0,0 0,-1 1,1 0,6 0,-9 2,0-1,0 0,0 0,0-1,0 0,0 0,-1 0,1-1,-1 1,1-1,-1 0,0-1,1-1,-1 0,1 1,-1-1,1 1,0 0,0 1,1-1,-1 1,1 0,-1 1,1 0,0 0,0 0,0 1,0 0,0 0,0 1,1-1,5 2,267 1,-264-2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Shape 323"/>
          <p:cNvSpPr>
            <a:spLocks noGrp="1"/>
          </p:cNvSpPr>
          <p:nvPr>
            <p:ph type="title" hasCustomPrompt="1"/>
          </p:nvPr>
        </p:nvSpPr>
        <p:spPr>
          <a:xfrm>
            <a:off x="635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3EB11463-1CDF-420C-9042-D15BB0F7B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1047" y="1576151"/>
            <a:ext cx="7077147" cy="483855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9" name="Shape 240">
            <a:extLst>
              <a:ext uri="{FF2B5EF4-FFF2-40B4-BE49-F238E27FC236}">
                <a16:creationId xmlns:a16="http://schemas.microsoft.com/office/drawing/2014/main" id="{EB9E6775-C6A3-43E7-AB95-F9A4FA13A52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2920999" cy="182190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4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124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pic" sz="half" idx="13"/>
          </p:nvPr>
        </p:nvSpPr>
        <p:spPr>
          <a:xfrm>
            <a:off x="5969000" y="635000"/>
            <a:ext cx="5588001" cy="55879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03863AEF-EEBF-4B6A-964B-593D4AFBF26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10369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anchor="ctr" anchorCtr="0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69616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0" r:id="rId20"/>
    <p:sldLayoutId id="2147483858" r:id="rId21"/>
    <p:sldLayoutId id="2147483841" r:id="rId22"/>
    <p:sldLayoutId id="2147483846" r:id="rId23"/>
    <p:sldLayoutId id="2147483906" r:id="rId24"/>
    <p:sldLayoutId id="2147483847" r:id="rId25"/>
    <p:sldLayoutId id="2147483850" r:id="rId26"/>
    <p:sldLayoutId id="2147483851" r:id="rId27"/>
    <p:sldLayoutId id="2147483853" r:id="rId28"/>
    <p:sldLayoutId id="2147483856" r:id="rId29"/>
    <p:sldLayoutId id="2147483857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6" r:id="rId37"/>
    <p:sldLayoutId id="2147483867" r:id="rId38"/>
    <p:sldLayoutId id="2147483869" r:id="rId39"/>
    <p:sldLayoutId id="2147483870" r:id="rId40"/>
    <p:sldLayoutId id="2147483871" r:id="rId41"/>
    <p:sldLayoutId id="2147483872" r:id="rId42"/>
    <p:sldLayoutId id="2147483873" r:id="rId43"/>
    <p:sldLayoutId id="2147483874" r:id="rId44"/>
    <p:sldLayoutId id="2147483876" r:id="rId45"/>
    <p:sldLayoutId id="2147483877" r:id="rId46"/>
    <p:sldLayoutId id="2147483880" r:id="rId47"/>
    <p:sldLayoutId id="2147483881" r:id="rId48"/>
    <p:sldLayoutId id="2147483882" r:id="rId49"/>
    <p:sldLayoutId id="2147483883" r:id="rId50"/>
    <p:sldLayoutId id="2147483884" r:id="rId51"/>
    <p:sldLayoutId id="2147483887" r:id="rId52"/>
    <p:sldLayoutId id="2147483890" r:id="rId53"/>
    <p:sldLayoutId id="2147483903" r:id="rId54"/>
    <p:sldLayoutId id="2147483902" r:id="rId55"/>
    <p:sldLayoutId id="2147483892" r:id="rId56"/>
    <p:sldLayoutId id="2147483904" r:id="rId57"/>
    <p:sldLayoutId id="2147483901" r:id="rId58"/>
    <p:sldLayoutId id="2147483908" r:id="rId59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beacon.com/app-dev-testing/10-features-every-codeless-test-automation-tool-should-offer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58.png"/><Relationship Id="rId4" Type="http://schemas.openxmlformats.org/officeDocument/2006/relationships/image" Target="../media/image255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261275"/>
            <a:ext cx="4216370" cy="2259250"/>
          </a:xfrm>
        </p:spPr>
        <p:txBody>
          <a:bodyPr/>
          <a:lstStyle/>
          <a:p>
            <a:r>
              <a:rPr lang="en-US" dirty="0"/>
              <a:t>Finding regression bugs before QA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using Selenium </a:t>
            </a:r>
          </a:p>
          <a:p>
            <a:r>
              <a:rPr lang="en-US" dirty="0"/>
              <a:t>and Azure DevOps CI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AB34F1-8088-467B-AA37-81DDD2571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50" y="2357433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3890A-EBF6-49F3-B299-4B4B632CB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12" y="2786059"/>
            <a:ext cx="3552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92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evops developer qa operations">
            <a:extLst>
              <a:ext uri="{FF2B5EF4-FFF2-40B4-BE49-F238E27FC236}">
                <a16:creationId xmlns:a16="http://schemas.microsoft.com/office/drawing/2014/main" id="{28C0F44F-BD50-446C-8A9B-9AD73653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56" y="239607"/>
            <a:ext cx="6592887" cy="637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57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34BE9-B7B1-48CC-920A-5A9F38C3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106067"/>
            <a:ext cx="8757424" cy="1566752"/>
          </a:xfrm>
        </p:spPr>
        <p:txBody>
          <a:bodyPr/>
          <a:lstStyle/>
          <a:p>
            <a:r>
              <a:rPr lang="en-US" b="1" dirty="0"/>
              <a:t>10 features every codeless test automation tool should offer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617EF-EDD7-467B-8EF0-7FA0A0352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sz="2800" b="1" dirty="0"/>
              <a:t>Smart element locators</a:t>
            </a:r>
          </a:p>
          <a:p>
            <a:r>
              <a:rPr lang="en-US" sz="2800" b="1" dirty="0"/>
              <a:t>Conditional waiting</a:t>
            </a:r>
          </a:p>
          <a:p>
            <a:r>
              <a:rPr lang="en-US" sz="2800" b="1" dirty="0"/>
              <a:t>Control structures</a:t>
            </a:r>
          </a:p>
          <a:p>
            <a:r>
              <a:rPr lang="en-US" sz="2800" b="1" dirty="0"/>
              <a:t>Easy assertions</a:t>
            </a:r>
          </a:p>
          <a:p>
            <a:r>
              <a:rPr lang="en-US" sz="2800" b="1" dirty="0"/>
              <a:t>Modification without redo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Reusable steps</a:t>
            </a:r>
          </a:p>
          <a:p>
            <a:r>
              <a:rPr lang="en-US" sz="2800" b="1" dirty="0"/>
              <a:t>Cross-browser support</a:t>
            </a:r>
          </a:p>
          <a:p>
            <a:r>
              <a:rPr lang="en-US" sz="2800" b="1" dirty="0"/>
              <a:t>Reporting</a:t>
            </a:r>
          </a:p>
          <a:p>
            <a:r>
              <a:rPr lang="en-US" sz="2800" b="1" dirty="0"/>
              <a:t>Ability to insert code</a:t>
            </a:r>
          </a:p>
          <a:p>
            <a:r>
              <a:rPr lang="en-US" sz="2800" b="1" dirty="0"/>
              <a:t>Continuous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D0BCC8-79C0-466F-8CFD-1ECFA36710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3389" y="6468522"/>
            <a:ext cx="11055453" cy="283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https://techbeacon.com/app-dev-testing/10-features-every-codeless-test-automation-tool-should-offer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8178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76CADA9-0432-452F-8AD3-E9CC2B8C4F93}"/>
              </a:ext>
            </a:extLst>
          </p:cNvPr>
          <p:cNvSpPr txBox="1">
            <a:spLocks/>
          </p:cNvSpPr>
          <p:nvPr/>
        </p:nvSpPr>
        <p:spPr>
          <a:xfrm>
            <a:off x="2234403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Selenium IDE</a:t>
            </a:r>
            <a:endParaRPr lang="en-US" kern="0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A7FFF8A-DA50-4630-A600-E47C1D7049B9}"/>
              </a:ext>
            </a:extLst>
          </p:cNvPr>
          <p:cNvSpPr txBox="1">
            <a:spLocks/>
          </p:cNvSpPr>
          <p:nvPr/>
        </p:nvSpPr>
        <p:spPr>
          <a:xfrm>
            <a:off x="4884312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Katalon Recorder</a:t>
            </a:r>
            <a:endParaRPr lang="en-US" kern="0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A12F6EA-EC62-4496-9DF9-4D21D9DDC5B9}"/>
              </a:ext>
            </a:extLst>
          </p:cNvPr>
          <p:cNvSpPr txBox="1">
            <a:spLocks/>
          </p:cNvSpPr>
          <p:nvPr/>
        </p:nvSpPr>
        <p:spPr>
          <a:xfrm>
            <a:off x="7531047" y="4730044"/>
            <a:ext cx="2480146" cy="369332"/>
          </a:xfrm>
          <a:prstGeom prst="rect">
            <a:avLst/>
          </a:prstGeom>
        </p:spPr>
        <p:txBody>
          <a:bodyPr/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r>
              <a:rPr lang="en-US" kern="0"/>
              <a:t>Robot Framework</a:t>
            </a:r>
            <a:endParaRPr lang="en-US" kern="0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05A4968-0EE3-4AFB-AB4A-085042EC8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Some options for codeless test automation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5B312FA0-5DEC-4485-BD5A-D7E7476D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Tooling for Recording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0E182-E060-4B7F-93B3-D5A055F0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17" y="2517562"/>
            <a:ext cx="2113917" cy="19130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4A33C3-8E17-4329-A3A7-87753BD2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417" y="2655170"/>
            <a:ext cx="1569501" cy="15695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4469A21-294B-4509-AE87-60F1619D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12" y="2592212"/>
            <a:ext cx="1695415" cy="1695415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4029827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selenium ide is dead">
            <a:extLst>
              <a:ext uri="{FF2B5EF4-FFF2-40B4-BE49-F238E27FC236}">
                <a16:creationId xmlns:a16="http://schemas.microsoft.com/office/drawing/2014/main" id="{A9CCE947-DF5A-4F57-BC82-C75D42E8A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r="5" b="18764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759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705791A1-BA2F-44D5-9375-9CD7ECC28A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6016" r="-2" b="4746"/>
          <a:stretch/>
        </p:blipFill>
        <p:spPr>
          <a:xfrm>
            <a:off x="6747256" y="10"/>
            <a:ext cx="5444744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26" name="Picture 2" descr="Image result for Happy Path">
            <a:extLst>
              <a:ext uri="{FF2B5EF4-FFF2-40B4-BE49-F238E27FC236}">
                <a16:creationId xmlns:a16="http://schemas.microsoft.com/office/drawing/2014/main" id="{730D68C1-3B08-406D-81E3-B6CD75E67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1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395x2400 Clipart">
            <a:extLst>
              <a:ext uri="{FF2B5EF4-FFF2-40B4-BE49-F238E27FC236}">
                <a16:creationId xmlns:a16="http://schemas.microsoft.com/office/drawing/2014/main" id="{156B9182-92DB-4C21-BDF9-58EE7B1F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344">
            <a:off x="939767" y="4564069"/>
            <a:ext cx="2155856" cy="21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19515-2B7A-4E0A-AB45-5B5F756D32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285">
            <a:off x="8821383" y="1859579"/>
            <a:ext cx="1356937" cy="3376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EF01F-343B-4B19-82A5-F87FBFE3521E}"/>
              </a:ext>
            </a:extLst>
          </p:cNvPr>
          <p:cNvSpPr txBox="1"/>
          <p:nvPr/>
        </p:nvSpPr>
        <p:spPr>
          <a:xfrm rot="21387094">
            <a:off x="1015321" y="4832093"/>
            <a:ext cx="196528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Can we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at least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automate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FF0000"/>
                </a:solidFill>
                <a:latin typeface="Segoe Print" panose="02000600000000000000" pitchFamily="2" charset="0"/>
                <a:ea typeface="Segoe UI"/>
                <a:cs typeface="Segoe UI"/>
                <a:sym typeface="Segoe UI"/>
              </a:rPr>
              <a:t>this?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Segoe Print" panose="02000600000000000000" pitchFamily="2" charset="0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473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How c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we maximize gain?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2D308A6-E21D-4CD9-928C-BBCB8245DD7D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" b="-1"/>
          <a:stretch/>
        </p:blipFill>
        <p:spPr>
          <a:xfrm>
            <a:off x="4607158" y="467562"/>
            <a:ext cx="6493463" cy="58959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E9B26A-5B79-4BD0-AFF2-D7086DCEE2AB}"/>
                  </a:ext>
                </a:extLst>
              </p14:cNvPr>
              <p14:cNvContentPartPr/>
              <p14:nvPr/>
            </p14:nvContentPartPr>
            <p14:xfrm>
              <a:off x="6178097" y="1520673"/>
              <a:ext cx="1213560" cy="1055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E9B26A-5B79-4BD0-AFF2-D7086DCEE2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2097" y="1484673"/>
                <a:ext cx="1285200" cy="11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FB6A65-6447-4BF0-A294-029530BD636A}"/>
                  </a:ext>
                </a:extLst>
              </p14:cNvPr>
              <p14:cNvContentPartPr/>
              <p14:nvPr/>
            </p14:nvContentPartPr>
            <p14:xfrm>
              <a:off x="8617097" y="1513833"/>
              <a:ext cx="1210320" cy="1017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FB6A65-6447-4BF0-A294-029530BD6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81097" y="1477833"/>
                <a:ext cx="128196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1EF7BF-585D-427F-A762-811023A5CF71}"/>
                  </a:ext>
                </a:extLst>
              </p14:cNvPr>
              <p14:cNvContentPartPr/>
              <p14:nvPr/>
            </p14:nvContentPartPr>
            <p14:xfrm>
              <a:off x="6257657" y="3395913"/>
              <a:ext cx="1007640" cy="1167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1EF7BF-585D-427F-A762-811023A5CF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2017" y="3360273"/>
                <a:ext cx="1079280" cy="12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BF8AE7-B9DF-46E3-B432-EA178434E8AA}"/>
                  </a:ext>
                </a:extLst>
              </p14:cNvPr>
              <p14:cNvContentPartPr/>
              <p14:nvPr/>
            </p14:nvContentPartPr>
            <p14:xfrm>
              <a:off x="6247577" y="5363673"/>
              <a:ext cx="1040400" cy="117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BF8AE7-B9DF-46E3-B432-EA178434E8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1937" y="5327673"/>
                <a:ext cx="111204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F31845-5FC7-4D59-9FA8-0A3D0B0B2D95}"/>
                  </a:ext>
                </a:extLst>
              </p14:cNvPr>
              <p14:cNvContentPartPr/>
              <p14:nvPr/>
            </p14:nvContentPartPr>
            <p14:xfrm>
              <a:off x="5365228" y="3333621"/>
              <a:ext cx="429840" cy="81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F31845-5FC7-4D59-9FA8-0A3D0B0B2D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1588" y="3225621"/>
                <a:ext cx="53748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291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Let’s introduce automation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C1ECE-F90F-45B1-B00F-8B53D402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1" y="466454"/>
            <a:ext cx="6735651" cy="5909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DBC766-E442-4E99-8330-5D827547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10" y="1038456"/>
            <a:ext cx="914447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2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EF1079-4F5E-4010-92AF-452201B7F481}"/>
              </a:ext>
            </a:extLst>
          </p:cNvPr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B6404C-67F0-4B0E-A03D-EDEEF3B7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5201B-BD12-4AC0-BC73-99AFC680303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76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C86AE-1275-4892-B209-2870F928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200" kern="1200" dirty="0">
                <a:solidFill>
                  <a:srgbClr val="FFFFFF"/>
                </a:solidFill>
                <a:ea typeface="+mj-ea"/>
                <a:cs typeface="+mj-cs"/>
              </a:rPr>
              <a:t>Let’s introduce automation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FC1ECE-F90F-45B1-B00F-8B53D402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01" y="466454"/>
            <a:ext cx="6735651" cy="590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20D680-0207-4C0B-AABC-D36A45FA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1659251"/>
            <a:ext cx="2921000" cy="2176150"/>
          </a:xfrm>
        </p:spPr>
        <p:txBody>
          <a:bodyPr/>
          <a:lstStyle/>
          <a:p>
            <a:r>
              <a:rPr lang="en-US" sz="4800" dirty="0"/>
              <a:t>Codeless Test Automation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D81814-B785-4E1F-8218-A0A3938A3E8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Tooling has come a long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should you reinvent the wheel?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CI/CD is your friend</a:t>
            </a:r>
          </a:p>
        </p:txBody>
      </p:sp>
      <p:pic>
        <p:nvPicPr>
          <p:cNvPr id="14" name="Picture Placeholder 5">
            <a:extLst>
              <a:ext uri="{FF2B5EF4-FFF2-40B4-BE49-F238E27FC236}">
                <a16:creationId xmlns:a16="http://schemas.microsoft.com/office/drawing/2014/main" id="{2D6DA916-0694-4880-9CAA-5D380FBBA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4760129" y="106447"/>
            <a:ext cx="6645105" cy="6645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0A3EE-0CC5-442C-A2C4-9CECEB6A54E4}"/>
              </a:ext>
            </a:extLst>
          </p:cNvPr>
          <p:cNvSpPr txBox="1"/>
          <p:nvPr/>
        </p:nvSpPr>
        <p:spPr>
          <a:xfrm>
            <a:off x="4875114" y="236273"/>
            <a:ext cx="2636939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uFillTx/>
                <a:latin typeface="Segoe UI"/>
                <a:ea typeface="Segoe UI"/>
                <a:cs typeface="Segoe UI"/>
                <a:sym typeface="Segoe UI"/>
              </a:rPr>
              <a:t>I know kids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0DF4B-6B35-4C29-9C9C-0D7088DA4ED0}"/>
              </a:ext>
            </a:extLst>
          </p:cNvPr>
          <p:cNvSpPr txBox="1"/>
          <p:nvPr/>
        </p:nvSpPr>
        <p:spPr>
          <a:xfrm>
            <a:off x="4826837" y="5758857"/>
            <a:ext cx="6512617" cy="71814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FillTx/>
                <a:latin typeface="Segoe UI"/>
                <a:ea typeface="Segoe UI"/>
                <a:cs typeface="Segoe UI"/>
                <a:sym typeface="Segoe UI"/>
              </a:rPr>
              <a:t>Codeless tests scare me too!</a:t>
            </a:r>
          </a:p>
        </p:txBody>
      </p:sp>
    </p:spTree>
    <p:extLst>
      <p:ext uri="{BB962C8B-B14F-4D97-AF65-F5344CB8AC3E}">
        <p14:creationId xmlns:p14="http://schemas.microsoft.com/office/powerpoint/2010/main" val="1308274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E6076E-38D7-4915-A85E-BBE302A3C12B}">
  <ds:schemaRefs>
    <ds:schemaRef ds:uri="http://purl.org/dc/terms/"/>
    <ds:schemaRef ds:uri="http://purl.org/dc/dcmitype/"/>
    <ds:schemaRef ds:uri="http://schemas.microsoft.com/office/2006/documentManagement/types"/>
    <ds:schemaRef ds:uri="f212c801-de8c-4d40-b650-69a1c609cdd6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222</Words>
  <Application>Microsoft Office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Impact</vt:lpstr>
      <vt:lpstr>Segoe Print</vt:lpstr>
      <vt:lpstr>Arial</vt:lpstr>
      <vt:lpstr>Franklin Gothic Demi Cond</vt:lpstr>
      <vt:lpstr>Segoe UI</vt:lpstr>
      <vt:lpstr>White</vt:lpstr>
      <vt:lpstr>Finding regression bugs before QA</vt:lpstr>
      <vt:lpstr>PowerPoint Presentation</vt:lpstr>
      <vt:lpstr>PowerPoint Presentation</vt:lpstr>
      <vt:lpstr>PowerPoint Presentation</vt:lpstr>
      <vt:lpstr>How can we maximize gain?</vt:lpstr>
      <vt:lpstr>Let’s introduce automation</vt:lpstr>
      <vt:lpstr>PowerPoint Presentation</vt:lpstr>
      <vt:lpstr>Let’s introduce automation</vt:lpstr>
      <vt:lpstr>Codeless Test Automation</vt:lpstr>
      <vt:lpstr>PowerPoint Presentation</vt:lpstr>
      <vt:lpstr>PowerPoint Presentation</vt:lpstr>
      <vt:lpstr>10 features every codeless test automation tool should offer</vt:lpstr>
      <vt:lpstr>Tooling for Recording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regression bugs before QA</dc:title>
  <dc:creator>CD Waddell</dc:creator>
  <cp:lastModifiedBy>CD Waddell</cp:lastModifiedBy>
  <cp:revision>2</cp:revision>
  <dcterms:created xsi:type="dcterms:W3CDTF">2019-08-06T02:19:04Z</dcterms:created>
  <dcterms:modified xsi:type="dcterms:W3CDTF">2019-08-22T02:10:19Z</dcterms:modified>
</cp:coreProperties>
</file>